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98" r:id="rId2"/>
    <p:sldId id="256" r:id="rId3"/>
    <p:sldId id="258" r:id="rId4"/>
    <p:sldId id="259" r:id="rId5"/>
    <p:sldId id="260" r:id="rId6"/>
    <p:sldId id="261" r:id="rId7"/>
    <p:sldId id="266" r:id="rId8"/>
    <p:sldId id="267" r:id="rId9"/>
    <p:sldId id="262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5" r:id="rId26"/>
    <p:sldId id="286" r:id="rId27"/>
    <p:sldId id="287" r:id="rId28"/>
    <p:sldId id="288" r:id="rId29"/>
    <p:sldId id="289" r:id="rId30"/>
    <p:sldId id="290" r:id="rId31"/>
    <p:sldId id="291" r:id="rId32"/>
    <p:sldId id="293" r:id="rId33"/>
    <p:sldId id="294" r:id="rId34"/>
    <p:sldId id="297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66FF"/>
    <a:srgbClr val="333399"/>
    <a:srgbClr val="00CC99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6" autoAdjust="0"/>
    <p:restoredTop sz="92254" autoAdjust="0"/>
  </p:normalViewPr>
  <p:slideViewPr>
    <p:cSldViewPr>
      <p:cViewPr varScale="1">
        <p:scale>
          <a:sx n="80" d="100"/>
          <a:sy n="80" d="100"/>
        </p:scale>
        <p:origin x="109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74FDB1-35E4-417D-A7C6-99DF80B130CB}" type="datetimeFigureOut">
              <a:rPr lang="id-ID" smtClean="0"/>
              <a:t>5/8/2022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2E409A-94DE-49E5-94D8-5C2E503AB39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6023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2E409A-94DE-49E5-94D8-5C2E503AB398}" type="slidenum">
              <a:rPr lang="id-ID" smtClean="0"/>
              <a:t>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541363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2E409A-94DE-49E5-94D8-5C2E503AB398}" type="slidenum">
              <a:rPr lang="id-ID" smtClean="0"/>
              <a:t>11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851291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2E409A-94DE-49E5-94D8-5C2E503AB398}" type="slidenum">
              <a:rPr lang="id-ID" smtClean="0"/>
              <a:t>12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050853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2E409A-94DE-49E5-94D8-5C2E503AB398}" type="slidenum">
              <a:rPr lang="id-ID" smtClean="0"/>
              <a:t>13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272314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2E409A-94DE-49E5-94D8-5C2E503AB398}" type="slidenum">
              <a:rPr lang="id-ID" smtClean="0"/>
              <a:t>14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597462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2E409A-94DE-49E5-94D8-5C2E503AB398}" type="slidenum">
              <a:rPr lang="id-ID" smtClean="0"/>
              <a:t>15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621814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2E409A-94DE-49E5-94D8-5C2E503AB398}" type="slidenum">
              <a:rPr lang="id-ID" smtClean="0"/>
              <a:t>16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1225271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2E409A-94DE-49E5-94D8-5C2E503AB398}" type="slidenum">
              <a:rPr lang="id-ID" smtClean="0"/>
              <a:t>17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433934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2E409A-94DE-49E5-94D8-5C2E503AB398}" type="slidenum">
              <a:rPr lang="id-ID" smtClean="0"/>
              <a:t>18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139800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2E409A-94DE-49E5-94D8-5C2E503AB398}" type="slidenum">
              <a:rPr lang="id-ID" smtClean="0"/>
              <a:t>19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6220160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2E409A-94DE-49E5-94D8-5C2E503AB398}" type="slidenum">
              <a:rPr lang="id-ID" smtClean="0"/>
              <a:t>20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440043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2E409A-94DE-49E5-94D8-5C2E503AB398}" type="slidenum">
              <a:rPr lang="id-ID" smtClean="0"/>
              <a:t>3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0501224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2E409A-94DE-49E5-94D8-5C2E503AB398}" type="slidenum">
              <a:rPr lang="id-ID" smtClean="0"/>
              <a:t>21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9050361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2E409A-94DE-49E5-94D8-5C2E503AB398}" type="slidenum">
              <a:rPr lang="id-ID" smtClean="0"/>
              <a:t>22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3954380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2E409A-94DE-49E5-94D8-5C2E503AB398}" type="slidenum">
              <a:rPr lang="id-ID" smtClean="0"/>
              <a:t>23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9262638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2E409A-94DE-49E5-94D8-5C2E503AB398}" type="slidenum">
              <a:rPr lang="id-ID" smtClean="0"/>
              <a:t>24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3808647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2E409A-94DE-49E5-94D8-5C2E503AB398}" type="slidenum">
              <a:rPr lang="id-ID" smtClean="0"/>
              <a:t>25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7607148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2E409A-94DE-49E5-94D8-5C2E503AB398}" type="slidenum">
              <a:rPr lang="id-ID" smtClean="0"/>
              <a:t>26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6918656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2E409A-94DE-49E5-94D8-5C2E503AB398}" type="slidenum">
              <a:rPr lang="id-ID" smtClean="0"/>
              <a:t>27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7014668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2E409A-94DE-49E5-94D8-5C2E503AB398}" type="slidenum">
              <a:rPr lang="id-ID" smtClean="0"/>
              <a:t>28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9843161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2E409A-94DE-49E5-94D8-5C2E503AB398}" type="slidenum">
              <a:rPr lang="id-ID" smtClean="0"/>
              <a:t>29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7886169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2E409A-94DE-49E5-94D8-5C2E503AB398}" type="slidenum">
              <a:rPr lang="id-ID" smtClean="0"/>
              <a:t>30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568974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2E409A-94DE-49E5-94D8-5C2E503AB398}" type="slidenum">
              <a:rPr lang="id-ID" smtClean="0"/>
              <a:t>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6786194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2E409A-94DE-49E5-94D8-5C2E503AB398}" type="slidenum">
              <a:rPr lang="id-ID" smtClean="0"/>
              <a:t>31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5266602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2E409A-94DE-49E5-94D8-5C2E503AB398}" type="slidenum">
              <a:rPr lang="id-ID" smtClean="0"/>
              <a:t>32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5003795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2E409A-94DE-49E5-94D8-5C2E503AB398}" type="slidenum">
              <a:rPr lang="id-ID" smtClean="0"/>
              <a:t>33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2867154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2E409A-94DE-49E5-94D8-5C2E503AB398}" type="slidenum">
              <a:rPr lang="id-ID" smtClean="0"/>
              <a:t>34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084924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2E409A-94DE-49E5-94D8-5C2E503AB398}" type="slidenum">
              <a:rPr lang="id-ID" smtClean="0"/>
              <a:t>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304524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2E409A-94DE-49E5-94D8-5C2E503AB398}" type="slidenum">
              <a:rPr lang="id-ID" smtClean="0"/>
              <a:t>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877629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2E409A-94DE-49E5-94D8-5C2E503AB398}" type="slidenum">
              <a:rPr lang="id-ID" smtClean="0"/>
              <a:t>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948101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2E409A-94DE-49E5-94D8-5C2E503AB398}" type="slidenum">
              <a:rPr lang="id-ID" smtClean="0"/>
              <a:t>8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015840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2E409A-94DE-49E5-94D8-5C2E503AB398}" type="slidenum">
              <a:rPr lang="id-ID" smtClean="0"/>
              <a:t>9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169835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2E409A-94DE-49E5-94D8-5C2E503AB398}" type="slidenum">
              <a:rPr lang="id-ID" smtClean="0"/>
              <a:t>10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73363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4B69-37AF-4E5D-B578-98D2A2F7C428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4273-B7EE-4333-904C-07202804A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4B69-37AF-4E5D-B578-98D2A2F7C428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4273-B7EE-4333-904C-07202804A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4B69-37AF-4E5D-B578-98D2A2F7C428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4273-B7EE-4333-904C-07202804A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4B69-37AF-4E5D-B578-98D2A2F7C428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4273-B7EE-4333-904C-07202804A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4B69-37AF-4E5D-B578-98D2A2F7C428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4273-B7EE-4333-904C-07202804A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4B69-37AF-4E5D-B578-98D2A2F7C428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4273-B7EE-4333-904C-07202804A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4B69-37AF-4E5D-B578-98D2A2F7C428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4273-B7EE-4333-904C-07202804A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4B69-37AF-4E5D-B578-98D2A2F7C428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4273-B7EE-4333-904C-07202804A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4B69-37AF-4E5D-B578-98D2A2F7C428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4273-B7EE-4333-904C-07202804A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4B69-37AF-4E5D-B578-98D2A2F7C428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4273-B7EE-4333-904C-07202804A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4B69-37AF-4E5D-B578-98D2A2F7C428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4273-B7EE-4333-904C-07202804A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B4B69-37AF-4E5D-B578-98D2A2F7C428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94273-B7EE-4333-904C-07202804A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trux.com/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BAB 7</a:t>
            </a:r>
            <a:b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PENGEMBANGAN SISTEM</a:t>
            </a:r>
          </a:p>
        </p:txBody>
      </p:sp>
    </p:spTree>
    <p:extLst>
      <p:ext uri="{BB962C8B-B14F-4D97-AF65-F5344CB8AC3E}">
        <p14:creationId xmlns:p14="http://schemas.microsoft.com/office/powerpoint/2010/main" val="7636922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76200" y="1818620"/>
            <a:ext cx="89916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Membaiknya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komunikasi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antara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pengembang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dari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pengguna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Pengembang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dapat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melakukan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pekerjaan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yang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lebih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baik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dalam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menentukan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kebutuhan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pengguna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Pengguna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memainkan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peranan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yang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lebih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aktif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dalam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pengembangan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sistem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  <a:endParaRPr lang="en-US" sz="2400" dirty="0">
              <a:solidFill>
                <a:srgbClr val="FFFF0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Pengembangan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pegguna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menghabiskan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waktu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usaha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yang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lebih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sedikit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dalam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pengembangan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sistem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  <a:endParaRPr lang="en-US" sz="2400" dirty="0">
              <a:solidFill>
                <a:srgbClr val="FFFF0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Implementasikan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menjadi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jauh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lebih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mudah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terasa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pengguna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tahu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apa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yang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diharapkan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28800" y="228600"/>
            <a:ext cx="5943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3000" b="1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DAYA TARIK PROTOTYPING</a:t>
            </a:r>
            <a:endParaRPr kumimoji="0" lang="en-US" sz="30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152400" y="2212777"/>
            <a:ext cx="8839199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971550" lvl="1" indent="-514350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Terburu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-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buru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dalam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menyerahkan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prototype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dapat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menyebabkan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diambilnya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jalan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pintas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dalam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definisi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masalah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evaluasi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alternative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dokumentasi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Dalam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jalan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pintas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ini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menciptakan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usaha-usaha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yang “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cepat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kotor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”.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srgbClr val="FFFF0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2.	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Pengguna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dapat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terlalu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gembira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prototype 	yang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diberikan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yang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mengarah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pada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ekspektasi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yang 	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tidak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realitis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sehubungan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sistem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produksi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	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nantinya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95400" y="381000"/>
            <a:ext cx="6400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en-US" sz="3000" b="1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POTENSI KESULITAN DARI PROTOTYPING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76200" y="2630031"/>
            <a:ext cx="8915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71550" lvl="1" indent="-514350" eaLnBrk="0" fontAlgn="base" hangingPunct="0">
              <a:spcBef>
                <a:spcPct val="0"/>
              </a:spcBef>
              <a:spcAft>
                <a:spcPct val="0"/>
              </a:spcAft>
              <a:buAutoNum type="arabicPeriod" startAt="3"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Prototype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evalusioner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bisa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jadi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tidak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terlalu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efisien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</a:p>
          <a:p>
            <a:pPr marL="971550" lvl="1" indent="-51435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    4.</a:t>
            </a:r>
            <a:r>
              <a:rPr kumimoji="0" lang="en-US" sz="2400" b="0" i="0" u="none" strike="noStrike" cap="none" normalizeH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	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Antarmuka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komputer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manusia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yang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diberikan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oleh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	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beberapa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alat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tropotyping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tertentu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kemungkinan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tidak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	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mencerminkan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teknik-teknik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desain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yang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baik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95400" y="584537"/>
            <a:ext cx="6400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en-US" sz="3000" b="1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POTENSI KESULITAN DARI PROTOTYPING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589002"/>
            <a:ext cx="8534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228600" fontAlgn="base">
              <a:spcBef>
                <a:spcPct val="0"/>
              </a:spcBef>
              <a:spcAft>
                <a:spcPct val="0"/>
              </a:spcAft>
            </a:pPr>
            <a:r>
              <a:rPr lang="en-US" sz="3000" b="1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PENGEMBANGAN APLIKASI LEBIH CEPAT</a:t>
            </a:r>
            <a:endParaRPr lang="en-US" sz="3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76200" y="2347079"/>
            <a:ext cx="8991600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Satu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metedologi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yang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memiliki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tujuan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yang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sama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prototyping,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yaitu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memberikan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respons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yang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cepat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atas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kebutuhan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pengguna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namun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lingkup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yang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lebih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luas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adalah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R.A.D.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Istilah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RAD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dari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1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rapid application development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atau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1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pengembangan</a:t>
            </a:r>
            <a:r>
              <a:rPr kumimoji="0" lang="en-US" sz="2400" b="1" i="1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1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aplikasi</a:t>
            </a:r>
            <a:r>
              <a:rPr kumimoji="0" lang="en-US" sz="2400" b="1" i="1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1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cepat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diperkenalkan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oleh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konsultan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komputer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penulis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James Martin.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	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828800"/>
            <a:ext cx="876300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286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RAD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kumpulan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strategi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metodologi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alat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terintegrasi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terdapat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kerangka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kerja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disebut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rekayasa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informasi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Rekayasa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informasi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(information engineering-IE)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nama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diberikan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Martin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kepada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err="1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keseluruhan</a:t>
            </a:r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pendekatan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pengembangan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sistemnya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yang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ia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perlakukan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sebagai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aktivitas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perusahaan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secara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menyeluruh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589002"/>
            <a:ext cx="8534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228600" fontAlgn="base">
              <a:spcBef>
                <a:spcPct val="0"/>
              </a:spcBef>
              <a:spcAft>
                <a:spcPct val="0"/>
              </a:spcAft>
            </a:pPr>
            <a:r>
              <a:rPr lang="en-US" sz="3000" b="1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PENGEMBANGAN APLIKASI LEBIH CEPAT</a:t>
            </a:r>
            <a:endParaRPr lang="en-US" sz="3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76200" y="1392733"/>
            <a:ext cx="8915399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Mananjemen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		: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Khususnya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manajemen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puncak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				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Hendaknya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menjadi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penguji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coba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				 (experimenter) yang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suka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					           </a:t>
            </a:r>
            <a:r>
              <a:rPr kumimoji="0" lang="en-US" sz="2400" b="0" i="0" u="none" strike="noStrike" cap="none" normalizeH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melakukan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hal-hal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cara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				           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baru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atau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pengadaptasi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awal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(early 				 adapter).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2. Orang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			: 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Dari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pada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hanya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memanfaatkan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				 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satu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tim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untuk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malakukan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seluruh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				 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aktivitas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SDLC, RAD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menyadari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				 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adanya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efisiensi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					 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dicapai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melalui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penggunaan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tim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-				            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tim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khusus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9200" y="228600"/>
            <a:ext cx="6400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000" b="1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UNSUR-UNSUR PENTING RAD</a:t>
            </a:r>
            <a:endParaRPr lang="en-US" sz="3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838200"/>
            <a:ext cx="914400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 b="1" dirty="0">
              <a:solidFill>
                <a:srgbClr val="FFFF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Metodologi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	: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Metodologi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dasar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RAD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siklus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			            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hidup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RAD.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4.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Alat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-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alat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		: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Alat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-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alat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RAD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terutama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terdiri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atas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				 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bahasa-bahasa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generasi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keempat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dan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alat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-			 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alat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rekayasa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peranti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lunak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				 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bantuan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komputer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(computer-aided 				  software engineering-CASE) yang 				 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memfasilitas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prototyping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dan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penciptaan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			  </a:t>
            </a:r>
            <a:r>
              <a:rPr lang="en-US" sz="2400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kode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33338" y="152400"/>
            <a:ext cx="5801588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3000" b="1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UNSUR-UNSUR PENTING RAD</a:t>
            </a:r>
            <a:endParaRPr lang="en-US" sz="3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52400" y="1844933"/>
            <a:ext cx="89154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Satu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metodologi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pengembangan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sistem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yang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dewasa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ini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digunakan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oleh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banyak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perusahaan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adalah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kombinasi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dari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SDLC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tradisional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prototyping,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RAD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mengambil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fitur-fitur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yang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terbaik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dari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masing-masing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metodologi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95400" y="436602"/>
            <a:ext cx="6477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228600" fontAlgn="base">
              <a:spcBef>
                <a:spcPct val="0"/>
              </a:spcBef>
              <a:spcAft>
                <a:spcPct val="0"/>
              </a:spcAft>
            </a:pPr>
            <a:r>
              <a:rPr lang="en-US" sz="3000" b="1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PENGEMBANGAN BERFASE</a:t>
            </a:r>
            <a:endParaRPr lang="en-US" sz="3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381000"/>
            <a:ext cx="579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152400" y="1724085"/>
            <a:ext cx="89154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400" b="1" i="0" u="none" strike="noStrike" cap="none" normalizeH="0" baseline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Pengembangan berfase</a:t>
            </a:r>
            <a:r>
              <a:rPr kumimoji="0" lang="en-US" sz="2400" b="1" i="0" u="none" strike="noStrike" cap="none" normalizeH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terdiri dari 6 tahap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rgbClr val="FFFF00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400" b="1" i="0" u="none" strike="noStrike" cap="none" normalizeH="0" baseline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1. Investigasi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Awal</a:t>
            </a:r>
            <a:endParaRPr lang="en-US" sz="2400" b="1" dirty="0">
              <a:solidFill>
                <a:srgbClr val="FFFF00"/>
              </a:solidFill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	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Menganalisis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tujuan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untuk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mempelajari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tentang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organisasi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masalah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sistemnya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: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mendefinisikan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tujuan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hambatan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,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risiko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ruang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lingkup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sistem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baru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2. Analisis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3. Desain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4. Konstruksi awal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5. Kostruksi akhir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6. Pengujian dan pemasangan sistem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533400"/>
            <a:ext cx="7848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000" b="1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TAHAP-TAHAP PENGEMBANGAN BERFASE</a:t>
            </a:r>
            <a:endParaRPr lang="en-US" sz="3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152400" y="1716881"/>
            <a:ext cx="88392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Pemodelan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proses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pertama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kali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dilakukan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menggunakan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digram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alur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(flowchart). Diagram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ini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mengilustrasikan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aliran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data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melalui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sistem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program. International Organization for Standardization (ISO)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menciptakan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standar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untuk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bentuk-bentuk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symbol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flowchat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memastikan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penggunaannya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seluruh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dunia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Ketika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diagram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arus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data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empat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simbolnya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muncul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pada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akhir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tahun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1980-an,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minat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penerapannya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pun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muncul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seketika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81200" y="304800"/>
            <a:ext cx="4648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45720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000" b="1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Pemodelan</a:t>
            </a:r>
            <a:r>
              <a:rPr lang="en-US" sz="3000" b="1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Proses</a:t>
            </a:r>
            <a:endParaRPr lang="en-US" sz="30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1" y="838200"/>
            <a:ext cx="914400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763" lvl="1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Setelah mempelajari  bab ini, anda diharapkan </a:t>
            </a:r>
            <a:r>
              <a:rPr lang="en-US" sz="16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FFFF00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347663" lvl="1" indent="-342900" algn="just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US" sz="1600" b="0" i="0" u="none" strike="noStrike" cap="none" normalizeH="0" baseline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Mengenal </a:t>
            </a:r>
            <a:r>
              <a:rPr kumimoji="0" lang="en-US" sz="16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pendekatan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sistem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sebagai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kerangka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kerja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dasar</a:t>
            </a:r>
            <a:r>
              <a:rPr kumimoji="0" lang="en-US" sz="1600" b="0" i="0" u="none" strike="noStrike" cap="none" normalizeH="0" baseline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pemecahan </a:t>
            </a:r>
            <a:r>
              <a:rPr kumimoji="0" lang="en-US" sz="16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segala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jenis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pemasalahan</a:t>
            </a:r>
            <a:r>
              <a:rPr kumimoji="0" lang="en-US" sz="1600" b="0" i="0" u="none" strike="noStrike" cap="none" normalizeH="0" baseline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</a:p>
          <a:p>
            <a:pPr marL="347663" lvl="1" indent="-342900" algn="just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347663" lvl="1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US" sz="1600" b="0" i="0" u="none" strike="noStrike" cap="none" normalizeH="0" baseline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Mengetahui </a:t>
            </a:r>
            <a:r>
              <a:rPr kumimoji="0" lang="en-US" sz="16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bagaimana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cara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menerapkan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pendekatan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sistem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untuk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memecahkan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masalah-masalah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sistem</a:t>
            </a:r>
            <a:r>
              <a:rPr kumimoji="0" lang="en-US" sz="1600" b="0" i="0" u="none" strike="noStrike" cap="none" normalizeH="0" baseline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</a:p>
          <a:p>
            <a:pPr marL="347663" lvl="1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FFFF00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347663" lvl="1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160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Memahami bahwa siklus hidup pengembangan sistem (system development life cycle-SDLC). Merupakan sebuah metedologi suatu cara yang direkomendasikan untuk mengembangkan sistem. </a:t>
            </a:r>
          </a:p>
          <a:p>
            <a:pPr marL="347663" lvl="1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en-US" sz="1600">
              <a:solidFill>
                <a:srgbClr val="FFFF00"/>
              </a:solidFill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347663" lvl="1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160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Mengenal pendekatan-pendekatan SDLC yang utama siklus air terjun tradisonal, prototyping, rapid application development, pengembangan berfase dan desain ulang proses bisnis.</a:t>
            </a:r>
          </a:p>
          <a:p>
            <a:pPr marL="347663" lvl="1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en-US" sz="1600">
              <a:solidFill>
                <a:srgbClr val="FFFF00"/>
              </a:solidFill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347663" lvl="1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160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Mengetahui dasar-dasar proses pemodelan dengan diagram arus data (data flow diagram) dan kasus-kasus pengunaan (use case).</a:t>
            </a:r>
          </a:p>
          <a:p>
            <a:pPr marL="347663" lvl="1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160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Memahami bagaimana proyek-proyek pengembangan sistem dikelola dengan cara dari atas ke bawah.</a:t>
            </a:r>
          </a:p>
          <a:p>
            <a:pPr marL="347663" lvl="1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en-US" sz="1600">
              <a:solidFill>
                <a:srgbClr val="FFFF00"/>
              </a:solidFill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347663" lvl="1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160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Mengenal proses-proses dasar pengestimasikan biaya proyek.</a:t>
            </a:r>
            <a:endParaRPr lang="en-US" sz="160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FFFF00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971800" y="86380"/>
            <a:ext cx="335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28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Belajar</a:t>
            </a:r>
            <a:endParaRPr lang="en-US" sz="28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0" y="840938"/>
            <a:ext cx="8991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Istilah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1" u="sng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terminator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sering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kali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pergunakan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untuk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menyatakan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unsur-unsur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lingkungan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karena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menunjukkan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titik-titik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dimana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sistem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berakhir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501443"/>
            <a:ext cx="91440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sng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Suatu</a:t>
            </a:r>
            <a:r>
              <a:rPr kumimoji="0" lang="en-US" sz="2400" b="0" i="0" u="sng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terminator </a:t>
            </a:r>
            <a:r>
              <a:rPr kumimoji="0" lang="en-US" sz="2400" b="0" i="0" u="sng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dapat</a:t>
            </a:r>
            <a:r>
              <a:rPr kumimoji="0" lang="en-US" sz="2400" b="0" i="0" u="sng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sng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berupa</a:t>
            </a:r>
            <a:r>
              <a:rPr kumimoji="0" lang="en-US" sz="2400" b="0" i="0" u="sng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:</a:t>
            </a:r>
            <a:endParaRPr kumimoji="0" lang="en-US" sz="2400" b="0" i="0" u="sng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Orang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seperti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seorang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manajer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yang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menerima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laporan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dari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sistem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Organisasi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seperti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departemen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lain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dalam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perusahaan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atau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perusahaan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lain.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Sistem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lain yang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memiliki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antar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muka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sistem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152400" y="1417796"/>
            <a:ext cx="8839200" cy="236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	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Pr</a:t>
            </a:r>
            <a:r>
              <a:rPr kumimoji="0" lang="id-ID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o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adalah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sesuatu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yang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mengubah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input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menjadi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output.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Prosesa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dapat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digambarkan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sebuah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lingkaran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sebuah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persegi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panjang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horizontal,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atau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sebuah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persegi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panjang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tegak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bersudut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melingkar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Masing-masing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symbol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proses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diidentifikasikan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sebuah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label.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71800" y="304800"/>
            <a:ext cx="2971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000" b="1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Proses</a:t>
            </a:r>
            <a:r>
              <a:rPr lang="en-US" sz="3000" b="1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endParaRPr lang="en-US" sz="3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152400" y="2045731"/>
            <a:ext cx="8915400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	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Arus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data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terdiri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atas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sekumpulan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unsure-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unsur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data yang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berhubungan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secara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logis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(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mulai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dari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satu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unsure data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tunggal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hingga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satu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file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atau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lebih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) yang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bergerak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dari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satu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titik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atau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proses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ke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titik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atau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proses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yang lain.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Simbol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panah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digunakan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untuk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menggambarkan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arus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ini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dapat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digambar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menggunakan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garis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lurus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maupun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melingkar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00400" y="457200"/>
            <a:ext cx="3048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000" b="1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Arus</a:t>
            </a:r>
            <a:r>
              <a:rPr lang="en-US" sz="3000" b="1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Data</a:t>
            </a:r>
            <a:endParaRPr lang="en-US" sz="30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62200" y="381000"/>
            <a:ext cx="4267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000" b="1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Penyimpanan</a:t>
            </a:r>
            <a:r>
              <a:rPr lang="en-US" sz="3000" b="1" dirty="0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Data</a:t>
            </a:r>
            <a:endParaRPr lang="en-US" sz="3000" dirty="0">
              <a:solidFill>
                <a:srgbClr val="FFFF00"/>
              </a:solidFill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76200" y="1617107"/>
            <a:ext cx="8915400" cy="3847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	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Ketika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kita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perlu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meyimpan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data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karena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suatu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alas an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tertentu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maka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kita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menggunakan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penyimpanan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data.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Dalam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terminologi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DFD,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penyimpanan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data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adalah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suatu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gudang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data.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DFD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pada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figur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7.12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mengilustrasikan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sebuah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sistem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yang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dapat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dipergunakan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oleh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perusahaan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untuk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menghitung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komisi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bagi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para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agen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penjualnya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Di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sini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terminator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digambarkan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kotak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proses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kotak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tegak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bersudut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tumpul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arus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data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garis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lurus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peyimpangan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data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kotak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berujung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terbuka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6200" y="381000"/>
            <a:ext cx="1524000" cy="533400"/>
          </a:xfrm>
          <a:prstGeom prst="rect">
            <a:avLst/>
          </a:prstGeom>
          <a:solidFill>
            <a:srgbClr val="333399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Pelanggan</a:t>
            </a:r>
            <a:endParaRPr lang="en-US" sz="2400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>
            <a:off x="1676400" y="531812"/>
            <a:ext cx="762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>
            <a:off x="2057400" y="914400"/>
            <a:ext cx="762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828800" y="1270337"/>
            <a:ext cx="1295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</a:t>
            </a:r>
          </a:p>
          <a:p>
            <a:pPr algn="ctr"/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Membuka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surat</a:t>
            </a:r>
            <a:endParaRPr lang="en-U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2" name="Straight Connector 41"/>
          <p:cNvCxnSpPr/>
          <p:nvPr/>
        </p:nvCxnSpPr>
        <p:spPr>
          <a:xfrm>
            <a:off x="3048000" y="1674812"/>
            <a:ext cx="914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rot="5400000">
            <a:off x="3619103" y="2018903"/>
            <a:ext cx="68500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048000" y="2410361"/>
            <a:ext cx="1905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</a:t>
            </a:r>
          </a:p>
          <a:p>
            <a:pPr algn="ctr"/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Memasukkan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data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pesanan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penjualan</a:t>
            </a:r>
            <a:endParaRPr lang="en-U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657600" y="12308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Pesanan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penjualan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4800600" y="2970212"/>
            <a:ext cx="2286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5029200" y="2096869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Pesanan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penjualan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dimasukkan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7239000" y="2438400"/>
            <a:ext cx="1600200" cy="990600"/>
          </a:xfrm>
          <a:prstGeom prst="rect">
            <a:avLst/>
          </a:prstGeom>
          <a:solidFill>
            <a:srgbClr val="33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File </a:t>
            </a:r>
            <a:r>
              <a:rPr lang="en-US" sz="2000" dirty="0" err="1"/>
              <a:t>formilir</a:t>
            </a:r>
            <a:r>
              <a:rPr lang="en-US" sz="2000" dirty="0"/>
              <a:t> </a:t>
            </a:r>
            <a:r>
              <a:rPr lang="en-US" sz="2000" dirty="0" err="1"/>
              <a:t>pesanan</a:t>
            </a:r>
            <a:r>
              <a:rPr lang="en-US" sz="2000" dirty="0"/>
              <a:t> </a:t>
            </a:r>
            <a:r>
              <a:rPr lang="en-US" sz="2000" dirty="0" err="1"/>
              <a:t>penjualan</a:t>
            </a:r>
            <a:endParaRPr lang="en-US" sz="2000" dirty="0"/>
          </a:p>
        </p:txBody>
      </p:sp>
      <p:cxnSp>
        <p:nvCxnSpPr>
          <p:cNvPr id="51" name="Straight Connector 50"/>
          <p:cNvCxnSpPr/>
          <p:nvPr/>
        </p:nvCxnSpPr>
        <p:spPr>
          <a:xfrm rot="10800000">
            <a:off x="1828801" y="2970210"/>
            <a:ext cx="1371599" cy="15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rot="5400000">
            <a:off x="1334691" y="3466703"/>
            <a:ext cx="98980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-76200" y="2410361"/>
            <a:ext cx="1752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Data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pesanan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dimasukkan</a:t>
            </a:r>
            <a:endParaRPr lang="en-U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62000" y="3934361"/>
            <a:ext cx="2133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3</a:t>
            </a:r>
          </a:p>
          <a:p>
            <a:pPr algn="ctr"/>
            <a:r>
              <a:rPr lang="en-US" sz="2000" dirty="0" err="1">
                <a:solidFill>
                  <a:schemeClr val="bg1"/>
                </a:solidFill>
              </a:rPr>
              <a:t>Menyotir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pesanan-pesanan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penjualan</a:t>
            </a:r>
            <a:endParaRPr lang="en-US" sz="2000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2514600" y="4113212"/>
            <a:ext cx="1905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endCxn id="35" idx="0"/>
          </p:cNvCxnSpPr>
          <p:nvPr/>
        </p:nvCxnSpPr>
        <p:spPr>
          <a:xfrm rot="5400000">
            <a:off x="3937626" y="4596774"/>
            <a:ext cx="96553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4267200" y="3864114"/>
            <a:ext cx="2514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bg1"/>
                </a:solidFill>
              </a:rPr>
              <a:t>Catatan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penjualan</a:t>
            </a:r>
            <a:r>
              <a:rPr lang="en-US" sz="2000" dirty="0">
                <a:solidFill>
                  <a:schemeClr val="bg1"/>
                </a:solidFill>
              </a:rPr>
              <a:t> yang </a:t>
            </a:r>
            <a:r>
              <a:rPr lang="en-US" sz="2000" dirty="0" err="1">
                <a:solidFill>
                  <a:schemeClr val="bg1"/>
                </a:solidFill>
              </a:rPr>
              <a:t>telah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disortir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124200" y="5080337"/>
            <a:ext cx="2590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4</a:t>
            </a:r>
          </a:p>
          <a:p>
            <a:pPr algn="ctr"/>
            <a:r>
              <a:rPr lang="en-US" sz="2000" dirty="0" err="1">
                <a:solidFill>
                  <a:schemeClr val="bg1"/>
                </a:solidFill>
              </a:rPr>
              <a:t>Menghitung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penjualan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komisi</a:t>
            </a:r>
            <a:endParaRPr lang="en-US" sz="2000" dirty="0">
              <a:solidFill>
                <a:schemeClr val="bg1"/>
              </a:solidFill>
            </a:endParaRPr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5791200" y="5637212"/>
            <a:ext cx="1371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/>
          <p:cNvSpPr/>
          <p:nvPr/>
        </p:nvSpPr>
        <p:spPr>
          <a:xfrm>
            <a:off x="7315200" y="5181600"/>
            <a:ext cx="1447800" cy="838200"/>
          </a:xfrm>
          <a:prstGeom prst="rect">
            <a:avLst/>
          </a:prstGeom>
          <a:solidFill>
            <a:srgbClr val="33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Manajer</a:t>
            </a:r>
            <a:endParaRPr lang="en-US" sz="2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10668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/>
              <a:t>Pelanggan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2362200" y="914400"/>
            <a:ext cx="289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00CC99"/>
                </a:solidFill>
              </a:rPr>
              <a:t>Mengirimkan</a:t>
            </a:r>
            <a:r>
              <a:rPr lang="en-US" sz="2000" dirty="0">
                <a:solidFill>
                  <a:srgbClr val="00CC99"/>
                </a:solidFill>
              </a:rPr>
              <a:t> </a:t>
            </a:r>
            <a:r>
              <a:rPr lang="en-US" sz="2000" dirty="0" err="1">
                <a:solidFill>
                  <a:srgbClr val="00CC99"/>
                </a:solidFill>
              </a:rPr>
              <a:t>Surat</a:t>
            </a:r>
            <a:endParaRPr lang="en-US" sz="2000" dirty="0">
              <a:solidFill>
                <a:srgbClr val="00CC99"/>
              </a:solidFill>
            </a:endParaRPr>
          </a:p>
        </p:txBody>
      </p:sp>
      <p:sp>
        <p:nvSpPr>
          <p:cNvPr id="10" name="Bent Arrow 9"/>
          <p:cNvSpPr/>
          <p:nvPr/>
        </p:nvSpPr>
        <p:spPr>
          <a:xfrm rot="5400000">
            <a:off x="2971799" y="914401"/>
            <a:ext cx="762002" cy="1828800"/>
          </a:xfrm>
          <a:prstGeom prst="bentArrow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124200" y="2590800"/>
            <a:ext cx="1828800" cy="137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komisi</a:t>
            </a:r>
            <a:r>
              <a:rPr lang="en-US" sz="2400" dirty="0"/>
              <a:t> </a:t>
            </a:r>
            <a:r>
              <a:rPr lang="en-US" sz="2400" dirty="0" err="1"/>
              <a:t>penjualan</a:t>
            </a:r>
            <a:endParaRPr lang="en-US" sz="2400" dirty="0"/>
          </a:p>
        </p:txBody>
      </p:sp>
      <p:sp>
        <p:nvSpPr>
          <p:cNvPr id="14" name="Bent-Up Arrow 13"/>
          <p:cNvSpPr/>
          <p:nvPr/>
        </p:nvSpPr>
        <p:spPr>
          <a:xfrm rot="5400000">
            <a:off x="4648200" y="3886200"/>
            <a:ext cx="914400" cy="2286000"/>
          </a:xfrm>
          <a:prstGeom prst="bentUpArrow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572000" y="434340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00CC99"/>
                </a:solidFill>
              </a:rPr>
              <a:t>Laporan</a:t>
            </a:r>
            <a:r>
              <a:rPr lang="en-US" sz="2000" dirty="0">
                <a:solidFill>
                  <a:srgbClr val="00CC99"/>
                </a:solidFill>
              </a:rPr>
              <a:t> </a:t>
            </a:r>
            <a:r>
              <a:rPr lang="en-US" sz="2000" dirty="0" err="1">
                <a:solidFill>
                  <a:srgbClr val="00CC99"/>
                </a:solidFill>
              </a:rPr>
              <a:t>komisi</a:t>
            </a:r>
            <a:r>
              <a:rPr lang="en-US" sz="2000" dirty="0">
                <a:solidFill>
                  <a:srgbClr val="00CC99"/>
                </a:solidFill>
              </a:rPr>
              <a:t> </a:t>
            </a:r>
            <a:r>
              <a:rPr lang="en-US" sz="2000" dirty="0" err="1">
                <a:solidFill>
                  <a:srgbClr val="00CC99"/>
                </a:solidFill>
              </a:rPr>
              <a:t>penjualan</a:t>
            </a:r>
            <a:endParaRPr lang="en-US" sz="2000" dirty="0">
              <a:solidFill>
                <a:srgbClr val="00CC99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6477000" y="4876800"/>
            <a:ext cx="19050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Manajer</a:t>
            </a:r>
            <a:r>
              <a:rPr lang="en-US" sz="2400" dirty="0"/>
              <a:t> </a:t>
            </a:r>
            <a:r>
              <a:rPr lang="en-US" sz="2400" dirty="0" err="1"/>
              <a:t>penjualan</a:t>
            </a:r>
            <a:endParaRPr lang="en-US" sz="2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1" y="534889"/>
            <a:ext cx="9144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Sistem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primer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adalah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sebuah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program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komputer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sistem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sekunder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adalah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orang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yang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berinteraksi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program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komputer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Dialog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biasanya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terdiri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atas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tindakan-tindakan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yang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diambil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oleh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para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partisipan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seperti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yang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dilakukan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oleh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seorang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operator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entri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data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sistem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komputer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66FF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0066FF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226635"/>
            <a:ext cx="8839200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Sistem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memverifikasi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kata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sandi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atau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menolak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entri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Operasi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entri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data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memasukkan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data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pesanan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penjualan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ke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dalam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stasiun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kerja</a:t>
            </a:r>
            <a:r>
              <a:rPr lang="en-US" sz="2400" dirty="0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Data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pesanan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meliputi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Nomor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pelanggan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Nomor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barang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Jumlah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barang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8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8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3139857"/>
            <a:ext cx="91440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FFC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r>
              <a:rPr lang="en-US" sz="2400" b="1" dirty="0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Program </a:t>
            </a:r>
            <a:r>
              <a:rPr lang="en-US" sz="2400" b="1" dirty="0" err="1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entri</a:t>
            </a:r>
            <a:r>
              <a:rPr lang="en-US" sz="2400" b="1" dirty="0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pesanan</a:t>
            </a:r>
            <a:r>
              <a:rPr lang="en-US" sz="2400" b="1" dirty="0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mengkases</a:t>
            </a:r>
            <a:r>
              <a:rPr lang="en-US" sz="2400" b="1" dirty="0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file </a:t>
            </a:r>
            <a:r>
              <a:rPr lang="en-US" sz="2400" b="1" dirty="0" err="1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induk</a:t>
            </a:r>
            <a:r>
              <a:rPr lang="en-US" sz="2400" b="1" dirty="0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untuk</a:t>
            </a:r>
            <a:r>
              <a:rPr lang="en-US" sz="2400" b="1" dirty="0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memverifikasi</a:t>
            </a:r>
            <a:r>
              <a:rPr lang="en-US" sz="2400" b="1" dirty="0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keakuratan</a:t>
            </a:r>
            <a:r>
              <a:rPr lang="en-US" sz="2400" b="1" dirty="0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400" dirty="0" err="1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Nomor</a:t>
            </a:r>
            <a:r>
              <a:rPr lang="en-US" sz="2400" dirty="0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perlanggan</a:t>
            </a:r>
            <a:endParaRPr lang="en-US" sz="24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400" dirty="0" err="1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Nomor</a:t>
            </a:r>
            <a:r>
              <a:rPr lang="en-US" sz="2400" dirty="0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barang</a:t>
            </a:r>
            <a:endParaRPr lang="en-US" sz="24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Ketika</a:t>
            </a:r>
            <a:r>
              <a:rPr lang="en-US" sz="2400" dirty="0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nomor</a:t>
            </a:r>
            <a:r>
              <a:rPr lang="en-US" sz="2400" dirty="0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diverifikasi</a:t>
            </a:r>
            <a:r>
              <a:rPr lang="en-US" sz="2400" dirty="0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benar</a:t>
            </a:r>
            <a:r>
              <a:rPr lang="en-US" sz="2400" dirty="0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program </a:t>
            </a:r>
            <a:r>
              <a:rPr lang="en-US" sz="2400" dirty="0" err="1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akan</a:t>
            </a:r>
            <a:r>
              <a:rPr lang="en-US" sz="2400" dirty="0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menampilkan</a:t>
            </a:r>
            <a:r>
              <a:rPr lang="en-US" sz="2400" dirty="0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satu</a:t>
            </a:r>
            <a:r>
              <a:rPr lang="en-US" sz="2400" dirty="0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pesan</a:t>
            </a:r>
            <a:r>
              <a:rPr lang="en-US" sz="2400" dirty="0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kesalahan</a:t>
            </a:r>
            <a:r>
              <a:rPr lang="en-US" sz="2400" dirty="0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dan</a:t>
            </a:r>
            <a:r>
              <a:rPr lang="en-US" sz="2400" dirty="0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meminta</a:t>
            </a:r>
            <a:r>
              <a:rPr lang="en-US" sz="2400" dirty="0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operator </a:t>
            </a:r>
            <a:r>
              <a:rPr lang="en-US" sz="2400" dirty="0" err="1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memasukkan</a:t>
            </a:r>
            <a:r>
              <a:rPr lang="en-US" sz="2400" dirty="0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ulang</a:t>
            </a:r>
            <a:r>
              <a:rPr lang="en-US" sz="2400" dirty="0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informasi</a:t>
            </a:r>
            <a:r>
              <a:rPr lang="en-US" sz="2400" dirty="0">
                <a:solidFill>
                  <a:srgbClr val="FFC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  <a:endParaRPr lang="en-US" sz="24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52400" y="723305"/>
            <a:ext cx="8610600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55788" algn="l"/>
              </a:tabLst>
            </a:pP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Kapan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Menggunakan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Diagram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Arus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Data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dan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Kasus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Penggunaan</a:t>
            </a:r>
            <a:endParaRPr kumimoji="0" lang="en-US" sz="2800" b="1" i="0" u="none" strike="noStrike" cap="none" normalizeH="0" baseline="0" dirty="0">
              <a:ln>
                <a:noFill/>
              </a:ln>
              <a:solidFill>
                <a:schemeClr val="bg2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55788" algn="l"/>
              </a:tabLst>
            </a:pP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bg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55788" algn="l"/>
              </a:tabLst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Diagram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arus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data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kasus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penggunaan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sering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kali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dibuat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selama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tahap-tahap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investigasi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awal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analisis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dari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metodologi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pengembangan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berfase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DFD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mengilustrasikan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suatu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tinjauan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atas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pembrosesan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kasus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penggunaan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memberikan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detailnya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Biasanya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dibutuhkan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beberapa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kasus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penggunaan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untuk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mendukung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satu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diagram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angka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0.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bg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52400" y="751820"/>
            <a:ext cx="8686800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55788" algn="l"/>
              </a:tabLst>
            </a:pPr>
            <a:r>
              <a:rPr kumimoji="0" lang="en-US" sz="3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Steering committee SIM </a:t>
            </a:r>
            <a:r>
              <a:rPr kumimoji="0" lang="en-US" sz="3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menjalankan</a:t>
            </a:r>
            <a:r>
              <a:rPr kumimoji="0" lang="en-US" sz="3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3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tiga</a:t>
            </a:r>
            <a:r>
              <a:rPr kumimoji="0" lang="en-US" sz="3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3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fungsi</a:t>
            </a:r>
            <a:r>
              <a:rPr kumimoji="0" lang="en-US" sz="3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3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utama</a:t>
            </a:r>
            <a:r>
              <a:rPr kumimoji="0" lang="en-US" sz="3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55788" algn="l"/>
              </a:tabLst>
            </a:pP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1855788" algn="l"/>
              </a:tabLst>
            </a:pP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Menciptakan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Kebijakan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yang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memastikan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dukungan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computer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untuk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mencapai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sasaran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strategis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perusahaan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tabLst>
                <a:tab pos="1855788" algn="l"/>
              </a:tabLst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1855788" algn="l"/>
              </a:tabLst>
            </a:pP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Melakukan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Pengendalian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Fiskal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bertindak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sebagai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yang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berwenang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dalam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memberikan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persetujuan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untuk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seluruh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permintaan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pendanaan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yang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berhubungan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computer.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tabLst>
                <a:tab pos="1855788" algn="l"/>
              </a:tabLst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1855788" algn="l"/>
              </a:tabLst>
            </a:pP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Menyelesaikan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Perselisihan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yang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terjadi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sehubungan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prioritas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penggunaan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computer.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0" y="900499"/>
            <a:ext cx="914400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Pencarian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asal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muasal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proses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pemecahan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masalah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secara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sistematis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mengarah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pada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jhon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Dewey,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seorang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profesor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ilmu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filosofi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Columbia University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tahun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1910.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3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Rangkaian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pertimbangan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yang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terlibat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dalam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pemecahan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sebuah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kontrovesi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secara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memadai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Mengenali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kontrovesi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Mempertimbangkan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klaim-klaim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alternative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Membentuk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satu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pertimbangan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7620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PENDEKATAN SISTEM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76201" y="721043"/>
            <a:ext cx="8915399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55788" algn="l"/>
              </a:tabLst>
            </a:pPr>
            <a:r>
              <a:rPr kumimoji="0" lang="en-US" sz="3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Kepemimpinan</a:t>
            </a:r>
            <a:r>
              <a:rPr kumimoji="0" lang="en-US" sz="3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3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Proyek</a:t>
            </a:r>
            <a:endParaRPr kumimoji="0" lang="en-US" sz="3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55788" algn="l"/>
              </a:tabLst>
            </a:pPr>
            <a:endParaRPr kumimoji="0" lang="en-US" sz="3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55788" algn="l"/>
              </a:tabLst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Steering committee SIM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jarang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ikut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terlibat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langsung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detail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pekerjaan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Tanggung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jawab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jatuh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ke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tangan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tim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proyek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Tim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proyek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meliputi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semua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orang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yang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ikut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berpartisipasi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dalam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pengembangan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sistem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informasi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Satu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tim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dapat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memiliki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anggota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hingga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selusin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yang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terdiri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atas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gabungan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beberapa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orang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pengguna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spesialis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informasi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mungkin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auditor internal. Auditor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memastikan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bahwa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desain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sistem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telah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memenuhi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beberapa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persyaratan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tertentu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dilihat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dari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segi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keakuratan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pengendalian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keamanan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auditabiitas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55788" algn="l"/>
              </a:tabLst>
            </a:pP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" y="400109"/>
            <a:ext cx="9143999" cy="5786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55788" algn="l"/>
              </a:tabLst>
            </a:pPr>
            <a:r>
              <a:rPr kumimoji="0" lang="en-US" sz="3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Input </a:t>
            </a:r>
            <a:r>
              <a:rPr kumimoji="0" lang="en-US" sz="3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Pengestimasian</a:t>
            </a:r>
            <a:r>
              <a:rPr kumimoji="0" lang="en-US" sz="3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3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Biaya</a:t>
            </a:r>
            <a:endParaRPr kumimoji="0" lang="en-US" sz="3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55788" algn="l"/>
              </a:tabLst>
            </a:pP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55788" algn="l"/>
              </a:tabLst>
            </a:pP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Sebuah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work breakdown structure (WBS)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mengidentifikasikan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aktivitas-aktifitas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proyek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yang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membutuhkan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sumber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daya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Kebutuhan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sumber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daya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(resource requirement)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mencatumkan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sumber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daya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tertentu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yang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dibutuhkan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berapa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jumlahnya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55788" algn="l"/>
              </a:tabLst>
            </a:pP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Tarif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sumber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daya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(resource rates)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adalah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biaya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per-unit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untuk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setiap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jenis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sumber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daya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55788" algn="l"/>
              </a:tabLst>
            </a:pP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Estimasi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durasi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aktivitas</a:t>
            </a:r>
            <a:r>
              <a:rPr kumimoji="0" lang="en-US" sz="24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(activity duration estimates)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menyebutkan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periode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pekerjaan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yang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dibutuhkan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untuk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menyelesaikan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aktivitas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55788" algn="l"/>
              </a:tabLst>
            </a:pP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Informasi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historis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(historical information)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terdiri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atas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file-file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dari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data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proyek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masa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lalu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basis data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pengestimasian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biaya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komersial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pengetahuan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tim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proyek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>
            <a:spLocks noChangeArrowheads="1"/>
          </p:cNvSpPr>
          <p:nvPr/>
        </p:nvSpPr>
        <p:spPr bwMode="auto">
          <a:xfrm>
            <a:off x="1" y="430887"/>
            <a:ext cx="9143999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55788" algn="l"/>
              </a:tabLst>
            </a:pP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Alat-alat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Teknik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Estimasi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Biaya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55788" algn="l"/>
              </a:tabLst>
            </a:pP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Estimasi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analogis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(analogous estimating)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menggunakan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biaya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actual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proyek-proyek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serupa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yang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telah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dilakukan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masa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lalu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sebagai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dasar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untuk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memproyeksikan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biaya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dari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proyek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yang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sedang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dipertimbangkan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Teknik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ini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digunakan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ketika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hanya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terdapat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sedikit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informasi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lain yang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tersedia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55788" algn="l"/>
              </a:tabLst>
            </a:pP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Estimasi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dari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bawah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ke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atas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(bottom-up estimating)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dimulai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detail,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seperti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aktivitas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dalam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grafik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Gantt,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lalu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mengalikannya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data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biaya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seperti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tariff per-jam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untuk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karyawan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untuk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menghasilkan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estimasi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biaya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proyek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55788" algn="l"/>
              </a:tabLst>
            </a:pP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Alat-alat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terkomputerisasi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(computerized tools)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dapat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digunakan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secara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terpisah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atau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untuk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menyederhanakan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alat-alat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yang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baru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saja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diuraikan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Satu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sumber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bagi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alat-alat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terkomputerisasi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adalah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  <a:hlinkClick r:id="rId3"/>
              </a:rPr>
              <a:t>WWW.CONSTRUX.COM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55788" algn="l"/>
              </a:tabLst>
            </a:pP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7065080"/>
              </p:ext>
            </p:extLst>
          </p:nvPr>
        </p:nvGraphicFramePr>
        <p:xfrm>
          <a:off x="76200" y="914400"/>
          <a:ext cx="8915400" cy="5638800"/>
        </p:xfrm>
        <a:graphic>
          <a:graphicData uri="http://schemas.openxmlformats.org/drawingml/2006/table">
            <a:tbl>
              <a:tblPr/>
              <a:tblGrid>
                <a:gridCol w="617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49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56105" algn="l"/>
                        </a:tabLst>
                      </a:pPr>
                      <a:r>
                        <a:rPr lang="en-US" sz="24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Input                                  </a:t>
                      </a:r>
                      <a:r>
                        <a:rPr lang="en-US" sz="2400" b="1" dirty="0" err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Alat</a:t>
                      </a:r>
                      <a:r>
                        <a:rPr lang="en-US" sz="24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 Dan </a:t>
                      </a:r>
                      <a:r>
                        <a:rPr lang="en-US" sz="2400" b="1" dirty="0" err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Teknik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271" marR="56271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56105" algn="l"/>
                        </a:tabLst>
                      </a:pPr>
                      <a:r>
                        <a:rPr lang="en-US" sz="24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                                          Output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271" marR="56271" marT="0" marB="0">
                    <a:lnL>
                      <a:noFill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8909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56105" algn="l"/>
                        </a:tabLst>
                      </a:pPr>
                      <a:r>
                        <a:rPr lang="en-US" sz="2400" b="1" dirty="0">
                          <a:latin typeface="Calibri"/>
                          <a:ea typeface="Calibri"/>
                          <a:cs typeface="Times New Roman"/>
                        </a:rPr>
                        <a:t>Work breakdown          </a:t>
                      </a:r>
                      <a:r>
                        <a:rPr lang="en-US" sz="2400" b="1" dirty="0" err="1">
                          <a:latin typeface="Calibri"/>
                          <a:ea typeface="Calibri"/>
                          <a:cs typeface="Times New Roman"/>
                        </a:rPr>
                        <a:t>Estimasi</a:t>
                      </a:r>
                      <a:r>
                        <a:rPr lang="en-US" sz="2400" b="1" dirty="0"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US" sz="2400" b="1" dirty="0" err="1">
                          <a:latin typeface="Calibri"/>
                          <a:ea typeface="Calibri"/>
                          <a:cs typeface="Times New Roman"/>
                        </a:rPr>
                        <a:t>analogis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56105" algn="l"/>
                        </a:tabLst>
                      </a:pPr>
                      <a:r>
                        <a:rPr lang="en-US" sz="2400" b="1" dirty="0" err="1">
                          <a:latin typeface="Calibri"/>
                          <a:ea typeface="Calibri"/>
                          <a:cs typeface="Times New Roman"/>
                        </a:rPr>
                        <a:t>strucrure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56460" algn="l"/>
                        </a:tabLst>
                      </a:pPr>
                      <a:r>
                        <a:rPr lang="en-US" sz="2400" b="1" dirty="0" err="1">
                          <a:latin typeface="Calibri"/>
                          <a:ea typeface="Calibri"/>
                          <a:cs typeface="Times New Roman"/>
                        </a:rPr>
                        <a:t>Kebutuhan</a:t>
                      </a:r>
                      <a:r>
                        <a:rPr lang="en-US" sz="2400" b="1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Calibri"/>
                          <a:ea typeface="Calibri"/>
                          <a:cs typeface="Times New Roman"/>
                        </a:rPr>
                        <a:t>sumber</a:t>
                      </a:r>
                      <a:r>
                        <a:rPr lang="en-US" sz="2400" b="1" dirty="0"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US" sz="2400" b="1" dirty="0" err="1">
                          <a:latin typeface="Calibri"/>
                          <a:ea typeface="Calibri"/>
                          <a:cs typeface="Times New Roman"/>
                        </a:rPr>
                        <a:t>Estimasi</a:t>
                      </a:r>
                      <a:r>
                        <a:rPr lang="en-US" sz="2400" b="1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Calibri"/>
                          <a:ea typeface="Calibri"/>
                          <a:cs typeface="Times New Roman"/>
                        </a:rPr>
                        <a:t>dari</a:t>
                      </a:r>
                      <a:r>
                        <a:rPr lang="en-US" sz="2400" b="1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Calibri"/>
                          <a:ea typeface="Calibri"/>
                          <a:cs typeface="Times New Roman"/>
                        </a:rPr>
                        <a:t>bawah</a:t>
                      </a:r>
                      <a:r>
                        <a:rPr lang="en-US" sz="2400" b="1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Calibri"/>
                          <a:ea typeface="Calibri"/>
                          <a:cs typeface="Times New Roman"/>
                        </a:rPr>
                        <a:t>ke</a:t>
                      </a:r>
                      <a:r>
                        <a:rPr lang="en-US" sz="2400" b="1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Calibri"/>
                          <a:ea typeface="Calibri"/>
                          <a:cs typeface="Times New Roman"/>
                        </a:rPr>
                        <a:t>atas</a:t>
                      </a:r>
                      <a:r>
                        <a:rPr lang="en-US" sz="2400" b="1" dirty="0">
                          <a:latin typeface="Calibri"/>
                          <a:ea typeface="Calibri"/>
                          <a:cs typeface="Times New Roman"/>
                        </a:rPr>
                        <a:t>	                                                                                                 </a:t>
                      </a:r>
                      <a:r>
                        <a:rPr lang="en-US" sz="2400" b="1" baseline="0" dirty="0">
                          <a:latin typeface="Calibri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en-US" sz="2400" b="1" dirty="0" err="1">
                          <a:latin typeface="Calibri"/>
                          <a:ea typeface="Calibri"/>
                          <a:cs typeface="Times New Roman"/>
                        </a:rPr>
                        <a:t>daya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56105" algn="l"/>
                        </a:tabLst>
                      </a:pPr>
                      <a:r>
                        <a:rPr lang="en-US" sz="2400" b="1" dirty="0" err="1">
                          <a:latin typeface="Calibri"/>
                          <a:ea typeface="Calibri"/>
                          <a:cs typeface="Times New Roman"/>
                        </a:rPr>
                        <a:t>Tarif</a:t>
                      </a:r>
                      <a:r>
                        <a:rPr lang="en-US" sz="2400" b="1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Calibri"/>
                          <a:ea typeface="Calibri"/>
                          <a:cs typeface="Times New Roman"/>
                        </a:rPr>
                        <a:t>sumber</a:t>
                      </a:r>
                      <a:r>
                        <a:rPr lang="en-US" sz="2400" b="1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Calibri"/>
                          <a:ea typeface="Calibri"/>
                          <a:cs typeface="Times New Roman"/>
                        </a:rPr>
                        <a:t>daya</a:t>
                      </a:r>
                      <a:r>
                        <a:rPr lang="en-US" sz="2400" b="1" dirty="0">
                          <a:latin typeface="Calibri"/>
                          <a:ea typeface="Calibri"/>
                          <a:cs typeface="Times New Roman"/>
                        </a:rPr>
                        <a:t>      </a:t>
                      </a:r>
                      <a:r>
                        <a:rPr lang="en-US" sz="2400" b="1" dirty="0" err="1">
                          <a:latin typeface="Calibri"/>
                          <a:ea typeface="Calibri"/>
                          <a:cs typeface="Times New Roman"/>
                        </a:rPr>
                        <a:t>Alat-alat</a:t>
                      </a:r>
                      <a:r>
                        <a:rPr lang="en-US" sz="2400" b="1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Calibri"/>
                          <a:ea typeface="Calibri"/>
                          <a:cs typeface="Times New Roman"/>
                        </a:rPr>
                        <a:t>terkomputerisasi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56105" algn="l"/>
                        </a:tabLst>
                      </a:pPr>
                      <a:endParaRPr lang="en-US" sz="24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56105" algn="l"/>
                        </a:tabLst>
                      </a:pPr>
                      <a:r>
                        <a:rPr lang="en-US" sz="2400" b="1" dirty="0" err="1">
                          <a:latin typeface="Calibri"/>
                          <a:ea typeface="Calibri"/>
                          <a:cs typeface="Times New Roman"/>
                        </a:rPr>
                        <a:t>Estimasi</a:t>
                      </a:r>
                      <a:r>
                        <a:rPr lang="en-US" sz="2400" b="1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Calibri"/>
                          <a:ea typeface="Calibri"/>
                          <a:cs typeface="Times New Roman"/>
                        </a:rPr>
                        <a:t>durasi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56105" algn="l"/>
                        </a:tabLst>
                      </a:pPr>
                      <a:r>
                        <a:rPr lang="en-US" sz="2400" b="1" dirty="0" err="1">
                          <a:latin typeface="Calibri"/>
                          <a:ea typeface="Calibri"/>
                          <a:cs typeface="Times New Roman"/>
                        </a:rPr>
                        <a:t>aktivitas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56105" algn="l"/>
                        </a:tabLst>
                      </a:pPr>
                      <a:r>
                        <a:rPr lang="en-US" sz="2400" b="1" dirty="0" err="1">
                          <a:latin typeface="Calibri"/>
                          <a:ea typeface="Calibri"/>
                          <a:cs typeface="Times New Roman"/>
                        </a:rPr>
                        <a:t>Informasi</a:t>
                      </a:r>
                      <a:r>
                        <a:rPr lang="en-US" sz="2400" b="1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="1" dirty="0" err="1">
                          <a:latin typeface="Calibri"/>
                          <a:ea typeface="Calibri"/>
                          <a:cs typeface="Times New Roman"/>
                        </a:rPr>
                        <a:t>historis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271" marR="56271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56105" algn="l"/>
                        </a:tabLst>
                      </a:pPr>
                      <a:r>
                        <a:rPr lang="en-US" sz="2400" dirty="0" err="1">
                          <a:latin typeface="Calibri"/>
                          <a:ea typeface="Calibri"/>
                          <a:cs typeface="Times New Roman"/>
                        </a:rPr>
                        <a:t>Estimasi</a:t>
                      </a: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err="1">
                          <a:latin typeface="Calibri"/>
                          <a:ea typeface="Calibri"/>
                          <a:cs typeface="Times New Roman"/>
                        </a:rPr>
                        <a:t>biaya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56105" algn="l"/>
                        </a:tabLst>
                      </a:pP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56105" algn="l"/>
                        </a:tabLst>
                      </a:pP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Detail-detail </a:t>
                      </a:r>
                      <a:r>
                        <a:rPr lang="en-US" sz="2400" dirty="0" err="1">
                          <a:latin typeface="Calibri"/>
                          <a:ea typeface="Calibri"/>
                          <a:cs typeface="Times New Roman"/>
                        </a:rPr>
                        <a:t>Pendukung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56105" algn="l"/>
                        </a:tabLst>
                      </a:pP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56105" algn="l"/>
                        </a:tabLst>
                      </a:pPr>
                      <a:r>
                        <a:rPr lang="en-US" sz="2400" dirty="0" err="1">
                          <a:latin typeface="Calibri"/>
                          <a:ea typeface="Calibri"/>
                          <a:cs typeface="Times New Roman"/>
                        </a:rPr>
                        <a:t>Rencana</a:t>
                      </a:r>
                      <a:r>
                        <a:rPr lang="en-US" sz="2400" baseline="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aseline="0" dirty="0" err="1">
                          <a:latin typeface="Calibri"/>
                          <a:ea typeface="Calibri"/>
                          <a:cs typeface="Times New Roman"/>
                        </a:rPr>
                        <a:t>manajemen</a:t>
                      </a:r>
                      <a:r>
                        <a:rPr lang="en-US" sz="2400" baseline="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baseline="0" dirty="0" err="1">
                          <a:latin typeface="Calibri"/>
                          <a:ea typeface="Calibri"/>
                          <a:cs typeface="Times New Roman"/>
                        </a:rPr>
                        <a:t>Biaya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271" marR="56271" marT="0" marB="0">
                    <a:lnL>
                      <a:noFill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0" y="177969"/>
            <a:ext cx="7315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55788" algn="l"/>
              </a:tabLst>
            </a:pP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Komponen-komponen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Proses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Estimasi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Biaya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Pendekatan sistem terdiri dari 3 fase :persiapan,definisi,dan solusi.</a:t>
            </a:r>
          </a:p>
          <a:p>
            <a:r>
              <a:rPr lang="id-ID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Pendekatan SDLC terdiri dari lima tahap:</a:t>
            </a:r>
          </a:p>
          <a:p>
            <a:r>
              <a:rPr lang="id-ID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Perencanaan,analisis,desain,dan implementasi.</a:t>
            </a:r>
          </a:p>
          <a:p>
            <a:r>
              <a:rPr lang="id-ID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Data input digunakantidak hanya dalam bentuk estimasi melainkanjuga detail-detail pendukung seperti bagaimana asumsi di lakukan,asumsi-asumsi,dan varians biaya akan dikelola setelah proyek di jalankan.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28600" y="1724799"/>
            <a:ext cx="8610600" cy="3847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  <a:r>
              <a:rPr kumimoji="0" lang="en-US" sz="2400" b="1" i="0" u="sng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Prototipe</a:t>
            </a:r>
            <a:r>
              <a:rPr kumimoji="0" lang="en-US" sz="2400" b="1" i="0" u="sng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0" u="sng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evolusioner</a:t>
            </a:r>
            <a:r>
              <a:rPr kumimoji="0" lang="en-US" sz="2400" b="1" i="0" u="sng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(evolutionary prototype)</a:t>
            </a:r>
            <a:endParaRPr kumimoji="0" lang="en-US" sz="2400" b="0" i="0" u="sng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Terus-menerus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disempurnakan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sampai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memiliki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seluruh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fungsionalitas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yang dibutuhkan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pengguna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dari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sistem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yang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baru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Jadi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satu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prototipe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menjadi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sistem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aktual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400" b="1" i="0" u="sng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Prototipe</a:t>
            </a:r>
            <a:r>
              <a:rPr kumimoji="0" lang="en-US" sz="2400" b="1" i="0" u="sng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0" u="sng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persyaratan</a:t>
            </a:r>
            <a:r>
              <a:rPr kumimoji="0" lang="en-US" sz="2400" b="1" i="0" u="sng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(requirements prototype)</a:t>
            </a:r>
            <a:endParaRPr kumimoji="0" lang="en-US" sz="2400" b="0" i="0" u="sng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Dikembangkan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sebagai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satu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cara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untuk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mendefinisikan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persyaratan-persyaratan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fungsional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dari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sistem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baru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ketika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pengguna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tidak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mampu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menggunakan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jelas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apa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yang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mereka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inginkan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76400" y="457200"/>
            <a:ext cx="5638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3000" b="1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JENIS-JEINIS PROTOTIPE</a:t>
            </a:r>
            <a:endParaRPr kumimoji="0" lang="en-US" sz="30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304800" y="2074545"/>
            <a:ext cx="8382000" cy="236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Prototype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adalah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satu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versi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dari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sebuah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sistem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potensial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yang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memberikan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ide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bagi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para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pengembang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calon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pengguna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,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bagaimana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sistem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berfungsi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dalam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bentuk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yang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telah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selesai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Proses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prototype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ini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disebut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prototyping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 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62200" y="838200"/>
            <a:ext cx="4267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45720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3000" b="1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PROTOTYPING</a:t>
            </a:r>
            <a:endParaRPr kumimoji="0" lang="en-US" sz="30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228600" y="508337"/>
            <a:ext cx="8686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0" b="1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PENGEMBANGAN PROTOTIPE EVOLUSIONER</a:t>
            </a:r>
            <a:endParaRPr kumimoji="0" lang="en-US" sz="30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228600" y="2307372"/>
            <a:ext cx="87630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400" b="1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Ada</a:t>
            </a:r>
            <a:r>
              <a:rPr lang="en-US" sz="2400" b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4 </a:t>
            </a:r>
            <a:r>
              <a:rPr kumimoji="0" lang="en-US" sz="2400" b="1" i="0" u="none" strike="noStrike" cap="none" normalizeH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Langkah</a:t>
            </a:r>
            <a:r>
              <a:rPr kumimoji="0" lang="en-US" sz="2400" b="1" i="0" u="none" strike="noStrike" cap="none" normalizeH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Dalam</a:t>
            </a:r>
            <a:r>
              <a:rPr kumimoji="0" lang="en-US" sz="2400" b="1" i="0" u="none" strike="noStrike" cap="none" normalizeH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Pembuatan</a:t>
            </a:r>
            <a:r>
              <a:rPr kumimoji="0" lang="en-US" sz="2400" b="1" i="0" u="none" strike="noStrike" cap="none" normalizeH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Suatu</a:t>
            </a:r>
            <a:r>
              <a:rPr kumimoji="0" lang="en-US" sz="2400" b="1" i="0" u="none" strike="noStrike" cap="none" normalizeH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Prototipe</a:t>
            </a:r>
            <a:r>
              <a:rPr kumimoji="0" lang="en-US" sz="2400" b="1" i="0" u="none" strike="noStrike" cap="none" normalizeH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Evolusiner</a:t>
            </a:r>
            <a:r>
              <a:rPr kumimoji="0" lang="en-US" sz="2400" b="1" i="0" u="none" strike="noStrike" cap="none" normalizeH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1. </a:t>
            </a:r>
            <a:r>
              <a:rPr kumimoji="0" lang="en-US" sz="2400" b="1" i="0" u="sng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Mengindefinisikasi</a:t>
            </a:r>
            <a:r>
              <a:rPr kumimoji="0" lang="en-US" sz="2400" b="1" i="0" u="sng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b="1" u="sng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</a:t>
            </a:r>
            <a:r>
              <a:rPr kumimoji="0" lang="en-US" sz="2400" b="1" i="0" u="sng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ebutuhan</a:t>
            </a:r>
            <a:r>
              <a:rPr kumimoji="0" lang="en-US" sz="2400" b="1" i="0" u="sng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en-US" sz="2400" b="1" u="sng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</a:t>
            </a:r>
            <a:r>
              <a:rPr kumimoji="0" lang="en-US" sz="2400" b="1" i="0" u="sng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engguna</a:t>
            </a:r>
            <a:endParaRPr kumimoji="0" lang="en-US" sz="2400" b="0" i="0" u="sng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Pengembangan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mewawancarai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pengguna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untuk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mendapatkan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ide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mengenai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apa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yang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diminta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dari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sistem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400" b="1" i="0" u="sng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2. </a:t>
            </a:r>
            <a:r>
              <a:rPr kumimoji="0" lang="en-US" sz="2400" b="1" i="0" u="sng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Membuat</a:t>
            </a:r>
            <a:r>
              <a:rPr kumimoji="0" lang="en-US" sz="2400" b="1" i="0" u="sng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0" u="sng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Satu</a:t>
            </a:r>
            <a:r>
              <a:rPr kumimoji="0" lang="en-US" sz="2400" b="1" i="0" u="sng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0" u="sng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Prototipe</a:t>
            </a:r>
            <a:endParaRPr kumimoji="0" lang="en-US" sz="2400" b="0" i="0" u="sng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Pengembangan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mempergunakan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satu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alat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prototyping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atau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lebih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untuk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membuat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prototipe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2590800"/>
            <a:ext cx="89154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400" b="1" i="0" u="sng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3.Menentukan </a:t>
            </a:r>
            <a:r>
              <a:rPr lang="en-US" sz="2400" b="1" u="sng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</a:t>
            </a:r>
            <a:r>
              <a:rPr kumimoji="0" lang="en-US" sz="2400" b="1" i="0" u="sng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pakah</a:t>
            </a:r>
            <a:r>
              <a:rPr kumimoji="0" lang="en-US" sz="2400" b="1" i="0" u="sng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Prototype </a:t>
            </a:r>
            <a:r>
              <a:rPr lang="en-US" sz="2400" b="1" u="sng" dirty="0" err="1">
                <a:solidFill>
                  <a:srgbClr val="FFFF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</a:t>
            </a:r>
            <a:r>
              <a:rPr kumimoji="0" lang="en-US" sz="2400" b="1" i="0" u="sng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apat</a:t>
            </a:r>
            <a:r>
              <a:rPr kumimoji="0" lang="en-US" sz="2400" b="1" i="0" u="sng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0" u="sng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Diterima</a:t>
            </a:r>
            <a:endParaRPr kumimoji="0" lang="en-US" sz="2400" b="0" i="0" u="sng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Pengembangan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mendemonstrasikan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prototype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kapada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para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pengguna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untuk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mengetahui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apakah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telah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memberikan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hasil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yang </a:t>
            </a:r>
            <a:r>
              <a:rPr kumimoji="0" lang="en-US" sz="2400" b="0" i="0" u="none" strike="noStrike" cap="none" normalizeH="0" baseline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memuaskan</a:t>
            </a:r>
            <a:r>
              <a:rPr kumimoji="0" lang="en-US" sz="2400" b="0" i="0" u="none" strike="noStrike" cap="none" normalizeH="0" baseline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FFFF00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450850"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FF00"/>
                </a:solidFill>
                <a:latin typeface="Arial" panose="020B0604020202020204" pitchFamily="34" charset="0"/>
                <a:cs typeface="Arial" pitchFamily="34" charset="0"/>
              </a:rPr>
              <a:t>4. </a:t>
            </a:r>
            <a:r>
              <a:rPr lang="en-US" sz="2400" b="1" u="sng">
                <a:solidFill>
                  <a:srgbClr val="FFFF00"/>
                </a:solidFill>
                <a:latin typeface="Arial" panose="020B0604020202020204" pitchFamily="34" charset="0"/>
                <a:cs typeface="Arial" pitchFamily="34" charset="0"/>
              </a:rPr>
              <a:t>Menggunakan Prototype</a:t>
            </a:r>
            <a:endParaRPr kumimoji="0" lang="en-US" sz="2400" b="1" i="0" u="sng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400" b="0" i="0" u="none" strike="noStrike" cap="none" normalizeH="0" baseline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Prototype menjadi sistem produksi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sz="28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95400" y="990600"/>
            <a:ext cx="6553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3000" b="1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PENGEMBANGAN PROTOTIPE EVOLUSIONER</a:t>
            </a:r>
            <a:endParaRPr kumimoji="0" lang="en-US" sz="30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2250281"/>
            <a:ext cx="91440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Langkah-Langkah</a:t>
            </a:r>
            <a:r>
              <a:rPr kumimoji="0" lang="en-US" sz="2400" b="1" i="0" u="none" strike="noStrike" cap="none" normalizeH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Yang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Terlibat</a:t>
            </a:r>
            <a:r>
              <a:rPr kumimoji="0" lang="en-US" sz="2400" b="1" i="0" u="none" strike="noStrike" cap="none" normalizeH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Dalam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Pembuatan</a:t>
            </a:r>
            <a:r>
              <a:rPr kumimoji="0" lang="en-US" sz="2400" b="1" i="0" u="none" strike="noStrike" cap="none" normalizeH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Sebuah</a:t>
            </a:r>
            <a:r>
              <a:rPr kumimoji="0" lang="en-US" sz="2400" b="1" i="0" u="none" strike="noStrike" cap="none" normalizeH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Tipe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Prototipe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Persyaratan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400" b="1" i="0" u="none" strike="noStrike" cap="none" normalizeH="0" baseline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5. Membuat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kode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sistem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yang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baru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Pengembangan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menggunakan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prototype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sebagai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dasar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untuk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pengkodean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sistem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baru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400" b="1" i="0" u="none" strike="noStrike" cap="none" normalizeH="0" baseline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6. Menguji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sistem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baru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Pengembang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menguji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sistem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9200" y="508337"/>
            <a:ext cx="6629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3000" b="1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PENGEMBANGAN PROTOTIPE PERSYARATAN</a:t>
            </a:r>
            <a:endParaRPr kumimoji="0" lang="en-US" sz="30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" y="2514600"/>
            <a:ext cx="8991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400" b="1" i="0" u="none" strike="noStrike" cap="none" normalizeH="0" baseline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7. Menentukan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apakah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sistem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yang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baru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dapat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diterima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Penggunaan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memberitahukan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kepada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pengembang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apakah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sistem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dapat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diterima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400" b="1" i="0" u="none" strike="noStrike" cap="none" normalizeH="0" baseline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8. Membuat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sistem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baru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menjadi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sistem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produksi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0" y="609600"/>
            <a:ext cx="6172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3000" b="1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PENGEMBANGAN PROTOTIPE PERSYARATAN</a:t>
            </a:r>
            <a:endParaRPr kumimoji="0" lang="en-US" sz="30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1958</Words>
  <Application>Microsoft Office PowerPoint</Application>
  <PresentationFormat>On-screen Show (4:3)</PresentationFormat>
  <Paragraphs>223</Paragraphs>
  <Slides>34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Arial</vt:lpstr>
      <vt:lpstr>Calibri</vt:lpstr>
      <vt:lpstr>Times New Roman</vt:lpstr>
      <vt:lpstr>Wingdings</vt:lpstr>
      <vt:lpstr>Office Theme</vt:lpstr>
      <vt:lpstr>BAB 7 PENGEMBANGAN SISTEM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Simpulan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asus</dc:creator>
  <cp:lastModifiedBy>Ilham Kudratul Alam</cp:lastModifiedBy>
  <cp:revision>148</cp:revision>
  <dcterms:created xsi:type="dcterms:W3CDTF">2012-10-19T06:02:15Z</dcterms:created>
  <dcterms:modified xsi:type="dcterms:W3CDTF">2022-05-08T07:54:38Z</dcterms:modified>
</cp:coreProperties>
</file>